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  <p:sldMasterId id="2147483706" r:id="rId11"/>
  </p:sldMasterIdLst>
  <p:notesMasterIdLst>
    <p:notesMasterId r:id="rId43"/>
  </p:notesMasterIdLst>
  <p:sldIdLst>
    <p:sldId id="347" r:id="rId12"/>
    <p:sldId id="392" r:id="rId13"/>
    <p:sldId id="387" r:id="rId14"/>
    <p:sldId id="393" r:id="rId15"/>
    <p:sldId id="384" r:id="rId16"/>
    <p:sldId id="385" r:id="rId17"/>
    <p:sldId id="386" r:id="rId18"/>
    <p:sldId id="350" r:id="rId19"/>
    <p:sldId id="351" r:id="rId20"/>
    <p:sldId id="353" r:id="rId21"/>
    <p:sldId id="413" r:id="rId22"/>
    <p:sldId id="414" r:id="rId23"/>
    <p:sldId id="360" r:id="rId24"/>
    <p:sldId id="361" r:id="rId25"/>
    <p:sldId id="404" r:id="rId26"/>
    <p:sldId id="415" r:id="rId27"/>
    <p:sldId id="364" r:id="rId28"/>
    <p:sldId id="367" r:id="rId29"/>
    <p:sldId id="402" r:id="rId30"/>
    <p:sldId id="403" r:id="rId31"/>
    <p:sldId id="369" r:id="rId32"/>
    <p:sldId id="370" r:id="rId33"/>
    <p:sldId id="397" r:id="rId34"/>
    <p:sldId id="374" r:id="rId35"/>
    <p:sldId id="376" r:id="rId36"/>
    <p:sldId id="377" r:id="rId37"/>
    <p:sldId id="378" r:id="rId38"/>
    <p:sldId id="379" r:id="rId39"/>
    <p:sldId id="380" r:id="rId40"/>
    <p:sldId id="416" r:id="rId41"/>
    <p:sldId id="382" r:id="rId42"/>
  </p:sldIdLst>
  <p:sldSz cx="12190413" cy="6859588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983B7"/>
    <a:srgbClr val="69A12B"/>
    <a:srgbClr val="131E41"/>
    <a:srgbClr val="18D2A6"/>
    <a:srgbClr val="03A6AF"/>
    <a:srgbClr val="0374AF"/>
    <a:srgbClr val="14B28B"/>
    <a:srgbClr val="01ACBE"/>
    <a:srgbClr val="0170C1"/>
    <a:srgbClr val="EB514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44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1998" y="-96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915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95243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63318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52915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65991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34828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61953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351610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370603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83260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39253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5685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98987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4819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506351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025121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811287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734232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479281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636212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929114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25068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53577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76885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62585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39450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76741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44288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19216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711259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83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591911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71105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2494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54927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4336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1485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7325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844062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737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011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08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687504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5883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43564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2/13/2020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568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13/2/2020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1795836" y="1618761"/>
            <a:ext cx="85987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92D050"/>
                </a:solidFill>
              </a:rPr>
              <a:t>1</a:t>
            </a:r>
            <a:r>
              <a:rPr lang="zh-CN" altLang="en-US" sz="3200" b="1" dirty="0">
                <a:solidFill>
                  <a:srgbClr val="92D050"/>
                </a:solidFill>
              </a:rPr>
              <a:t>、阿童踢球踢中了小狗，一开始大家为什么不愿意原谅阿童？（ </a:t>
            </a:r>
            <a:r>
              <a:rPr lang="en-US" altLang="zh-CN" sz="3200" b="1" dirty="0">
                <a:solidFill>
                  <a:srgbClr val="92D050"/>
                </a:solidFill>
              </a:rPr>
              <a:t>D</a:t>
            </a:r>
            <a:r>
              <a:rPr lang="zh-CN" altLang="en-US" sz="3200" b="1" dirty="0">
                <a:solidFill>
                  <a:srgbClr val="92D050"/>
                </a:solidFill>
              </a:rPr>
              <a:t>）</a:t>
            </a:r>
          </a:p>
          <a:p>
            <a:r>
              <a:rPr lang="zh-CN" altLang="en-US" sz="3200" b="1" dirty="0">
                <a:solidFill>
                  <a:srgbClr val="92D050"/>
                </a:solidFill>
              </a:rPr>
              <a:t> </a:t>
            </a:r>
            <a:r>
              <a:rPr lang="en-US" altLang="zh-CN" sz="3200" b="1" dirty="0">
                <a:solidFill>
                  <a:srgbClr val="92D050"/>
                </a:solidFill>
              </a:rPr>
              <a:t>A  </a:t>
            </a:r>
            <a:r>
              <a:rPr lang="zh-CN" altLang="en-US" sz="3200" b="1" dirty="0">
                <a:solidFill>
                  <a:srgbClr val="92D050"/>
                </a:solidFill>
              </a:rPr>
              <a:t>阿童实在太过分啦</a:t>
            </a:r>
            <a:endParaRPr lang="en-US" altLang="zh-CN" sz="3200" b="1" dirty="0">
              <a:solidFill>
                <a:srgbClr val="92D050"/>
              </a:solidFill>
            </a:endParaRPr>
          </a:p>
          <a:p>
            <a:r>
              <a:rPr lang="zh-CN" altLang="en-US" sz="3200" b="1" dirty="0">
                <a:solidFill>
                  <a:srgbClr val="92D050"/>
                </a:solidFill>
              </a:rPr>
              <a:t> </a:t>
            </a:r>
            <a:r>
              <a:rPr lang="en-US" altLang="zh-CN" sz="3200" b="1" dirty="0">
                <a:solidFill>
                  <a:srgbClr val="92D050"/>
                </a:solidFill>
              </a:rPr>
              <a:t>B  </a:t>
            </a:r>
            <a:r>
              <a:rPr lang="zh-CN" altLang="en-US" sz="3200" b="1" dirty="0">
                <a:solidFill>
                  <a:srgbClr val="92D050"/>
                </a:solidFill>
              </a:rPr>
              <a:t>阿童不愿意道歉 </a:t>
            </a:r>
            <a:endParaRPr lang="en-US" altLang="zh-CN" sz="3200" b="1" dirty="0">
              <a:solidFill>
                <a:srgbClr val="92D050"/>
              </a:solidFill>
            </a:endParaRPr>
          </a:p>
          <a:p>
            <a:r>
              <a:rPr lang="zh-CN" altLang="en-US" sz="3200" b="1" dirty="0">
                <a:solidFill>
                  <a:srgbClr val="92D050"/>
                </a:solidFill>
              </a:rPr>
              <a:t> </a:t>
            </a:r>
            <a:r>
              <a:rPr lang="en-US" altLang="zh-CN" sz="3200" b="1" dirty="0">
                <a:solidFill>
                  <a:srgbClr val="92D050"/>
                </a:solidFill>
              </a:rPr>
              <a:t>C  </a:t>
            </a:r>
            <a:r>
              <a:rPr lang="zh-CN" altLang="en-US" sz="3200" b="1" dirty="0">
                <a:solidFill>
                  <a:srgbClr val="92D050"/>
                </a:solidFill>
              </a:rPr>
              <a:t>小狗疼得晕过去了</a:t>
            </a:r>
            <a:endParaRPr lang="en-US" altLang="zh-CN" sz="3200" b="1" dirty="0">
              <a:solidFill>
                <a:srgbClr val="92D050"/>
              </a:solidFill>
            </a:endParaRPr>
          </a:p>
          <a:p>
            <a:r>
              <a:rPr lang="en-US" altLang="zh-CN" sz="3200" b="1" dirty="0">
                <a:solidFill>
                  <a:srgbClr val="92D050"/>
                </a:solidFill>
              </a:rPr>
              <a:t> D  </a:t>
            </a:r>
            <a:r>
              <a:rPr lang="zh-CN" altLang="en-US" sz="3200" b="1" dirty="0">
                <a:solidFill>
                  <a:srgbClr val="92D050"/>
                </a:solidFill>
              </a:rPr>
              <a:t>大家不认识阿童</a:t>
            </a:r>
          </a:p>
        </p:txBody>
      </p:sp>
    </p:spTree>
    <p:extLst>
      <p:ext uri="{BB962C8B-B14F-4D97-AF65-F5344CB8AC3E}">
        <p14:creationId xmlns:p14="http://schemas.microsoft.com/office/powerpoint/2010/main" xmlns="" val="3818992457"/>
      </p:ext>
    </p:extLst>
  </p:cSld>
  <p:clrMapOvr>
    <a:masterClrMapping/>
  </p:clrMapOvr>
  <p:transition spd="slow" advClick="0" advTm="1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1676230" y="1742748"/>
            <a:ext cx="85987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92D050"/>
                </a:solidFill>
              </a:rPr>
              <a:t>2</a:t>
            </a:r>
            <a:r>
              <a:rPr lang="zh-CN" altLang="en-US" sz="3200" b="1" dirty="0">
                <a:solidFill>
                  <a:srgbClr val="92D050"/>
                </a:solidFill>
              </a:rPr>
              <a:t>、鹿王竞选的结果是什么？（ </a:t>
            </a:r>
            <a:r>
              <a:rPr lang="en-US" altLang="zh-CN" sz="3200" b="1" dirty="0">
                <a:solidFill>
                  <a:srgbClr val="92D050"/>
                </a:solidFill>
              </a:rPr>
              <a:t>B </a:t>
            </a:r>
            <a:r>
              <a:rPr lang="zh-CN" altLang="en-US" sz="3200" b="1" dirty="0">
                <a:solidFill>
                  <a:srgbClr val="92D050"/>
                </a:solidFill>
              </a:rPr>
              <a:t>）</a:t>
            </a:r>
          </a:p>
          <a:p>
            <a:r>
              <a:rPr lang="en-US" altLang="zh-CN" sz="3200" b="1" dirty="0">
                <a:solidFill>
                  <a:srgbClr val="92D050"/>
                </a:solidFill>
              </a:rPr>
              <a:t>A  </a:t>
            </a:r>
            <a:r>
              <a:rPr lang="zh-CN" altLang="en-US" sz="3200" b="1" dirty="0">
                <a:solidFill>
                  <a:srgbClr val="92D050"/>
                </a:solidFill>
              </a:rPr>
              <a:t>阳阳和京京打了起来   </a:t>
            </a:r>
            <a:endParaRPr lang="en-US" altLang="zh-CN" sz="3200" b="1" dirty="0">
              <a:solidFill>
                <a:srgbClr val="92D050"/>
              </a:solidFill>
            </a:endParaRPr>
          </a:p>
          <a:p>
            <a:r>
              <a:rPr lang="en-US" altLang="zh-CN" sz="3200" b="1" dirty="0">
                <a:solidFill>
                  <a:srgbClr val="92D050"/>
                </a:solidFill>
              </a:rPr>
              <a:t>B  </a:t>
            </a:r>
            <a:r>
              <a:rPr lang="zh-CN" altLang="en-US" sz="3200" b="1" dirty="0">
                <a:solidFill>
                  <a:srgbClr val="92D050"/>
                </a:solidFill>
              </a:rPr>
              <a:t>阳阳祝贺京京获胜   </a:t>
            </a:r>
            <a:endParaRPr lang="en-US" altLang="zh-CN" sz="3200" b="1" dirty="0">
              <a:solidFill>
                <a:srgbClr val="92D050"/>
              </a:solidFill>
            </a:endParaRPr>
          </a:p>
          <a:p>
            <a:r>
              <a:rPr lang="en-US" altLang="zh-CN" sz="3200" b="1" dirty="0">
                <a:solidFill>
                  <a:srgbClr val="92D050"/>
                </a:solidFill>
              </a:rPr>
              <a:t>C  </a:t>
            </a:r>
            <a:r>
              <a:rPr lang="zh-CN" altLang="en-US" sz="3200" b="1" dirty="0">
                <a:solidFill>
                  <a:srgbClr val="92D050"/>
                </a:solidFill>
              </a:rPr>
              <a:t>阳阳和京京两败俱伤</a:t>
            </a:r>
            <a:endParaRPr lang="en-US" altLang="zh-CN" sz="3200" b="1" dirty="0">
              <a:solidFill>
                <a:srgbClr val="92D050"/>
              </a:solidFill>
            </a:endParaRPr>
          </a:p>
          <a:p>
            <a:r>
              <a:rPr lang="en-US" altLang="zh-CN" sz="3200" b="1" dirty="0">
                <a:solidFill>
                  <a:srgbClr val="92D050"/>
                </a:solidFill>
              </a:rPr>
              <a:t>D  </a:t>
            </a:r>
            <a:r>
              <a:rPr lang="zh-CN" altLang="en-US" sz="3200" b="1" dirty="0">
                <a:solidFill>
                  <a:srgbClr val="92D050"/>
                </a:solidFill>
              </a:rPr>
              <a:t>阳阳和京京不分上下</a:t>
            </a:r>
          </a:p>
        </p:txBody>
      </p:sp>
    </p:spTree>
    <p:extLst>
      <p:ext uri="{BB962C8B-B14F-4D97-AF65-F5344CB8AC3E}">
        <p14:creationId xmlns:p14="http://schemas.microsoft.com/office/powerpoint/2010/main" xmlns="" val="1703858425"/>
      </p:ext>
    </p:extLst>
  </p:cSld>
  <p:clrMapOvr>
    <a:masterClrMapping/>
  </p:clrMapOvr>
  <p:transition spd="slow" advClick="0" advTm="1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1711614" y="1763140"/>
            <a:ext cx="93694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92D050"/>
                </a:solidFill>
              </a:rPr>
              <a:t>3</a:t>
            </a:r>
            <a:r>
              <a:rPr lang="zh-CN" altLang="en-US" sz="3200" b="1" dirty="0">
                <a:solidFill>
                  <a:srgbClr val="92D050"/>
                </a:solidFill>
              </a:rPr>
              <a:t>、以下哪件事情，不是发生在洞外的世界？（ </a:t>
            </a:r>
            <a:r>
              <a:rPr lang="en-US" altLang="zh-CN" sz="3200" b="1" dirty="0">
                <a:solidFill>
                  <a:srgbClr val="92D050"/>
                </a:solidFill>
              </a:rPr>
              <a:t>C </a:t>
            </a:r>
            <a:r>
              <a:rPr lang="zh-CN" altLang="en-US" sz="3200" b="1" dirty="0">
                <a:solidFill>
                  <a:srgbClr val="92D050"/>
                </a:solidFill>
              </a:rPr>
              <a:t>）</a:t>
            </a:r>
          </a:p>
          <a:p>
            <a:r>
              <a:rPr lang="zh-CN" altLang="en-US" sz="3200" b="1" dirty="0">
                <a:solidFill>
                  <a:srgbClr val="92D050"/>
                </a:solidFill>
              </a:rPr>
              <a:t> </a:t>
            </a:r>
            <a:r>
              <a:rPr lang="en-US" altLang="zh-CN" sz="3200" b="1" dirty="0">
                <a:solidFill>
                  <a:srgbClr val="92D050"/>
                </a:solidFill>
              </a:rPr>
              <a:t>A  </a:t>
            </a:r>
            <a:r>
              <a:rPr lang="zh-CN" altLang="en-US" sz="3200" b="1" dirty="0">
                <a:solidFill>
                  <a:srgbClr val="92D050"/>
                </a:solidFill>
              </a:rPr>
              <a:t>阿童带小狗去了医院   </a:t>
            </a:r>
            <a:endParaRPr lang="en-US" altLang="zh-CN" sz="3200" b="1" dirty="0">
              <a:solidFill>
                <a:srgbClr val="92D050"/>
              </a:solidFill>
            </a:endParaRPr>
          </a:p>
          <a:p>
            <a:r>
              <a:rPr lang="en-US" altLang="zh-CN" sz="3200" b="1" dirty="0">
                <a:solidFill>
                  <a:srgbClr val="92D050"/>
                </a:solidFill>
              </a:rPr>
              <a:t> B </a:t>
            </a:r>
            <a:r>
              <a:rPr lang="zh-CN" altLang="en-US" sz="3200" b="1" dirty="0">
                <a:solidFill>
                  <a:srgbClr val="92D050"/>
                </a:solidFill>
              </a:rPr>
              <a:t>一颗榛子打在阿童的头上</a:t>
            </a:r>
            <a:endParaRPr lang="en-US" altLang="zh-CN" sz="3200" b="1" dirty="0">
              <a:solidFill>
                <a:srgbClr val="92D050"/>
              </a:solidFill>
            </a:endParaRPr>
          </a:p>
          <a:p>
            <a:r>
              <a:rPr lang="en-US" altLang="zh-CN" sz="3200" b="1" dirty="0">
                <a:solidFill>
                  <a:srgbClr val="92D050"/>
                </a:solidFill>
              </a:rPr>
              <a:t> C  </a:t>
            </a:r>
            <a:r>
              <a:rPr lang="zh-CN" altLang="en-US" sz="3200" b="1" dirty="0">
                <a:solidFill>
                  <a:srgbClr val="92D050"/>
                </a:solidFill>
              </a:rPr>
              <a:t>阿童不小心撞到了小猪</a:t>
            </a:r>
            <a:endParaRPr lang="en-US" altLang="zh-CN" sz="3200" b="1" dirty="0">
              <a:solidFill>
                <a:srgbClr val="92D050"/>
              </a:solidFill>
            </a:endParaRPr>
          </a:p>
          <a:p>
            <a:r>
              <a:rPr lang="en-US" altLang="zh-CN" sz="3200" b="1" dirty="0">
                <a:solidFill>
                  <a:srgbClr val="92D050"/>
                </a:solidFill>
              </a:rPr>
              <a:t> D </a:t>
            </a:r>
            <a:r>
              <a:rPr lang="zh-CN" altLang="en-US" sz="3200" b="1" dirty="0">
                <a:solidFill>
                  <a:srgbClr val="92D050"/>
                </a:solidFill>
              </a:rPr>
              <a:t>水晶盒里开出一朵美丽的花儿</a:t>
            </a:r>
          </a:p>
        </p:txBody>
      </p:sp>
    </p:spTree>
    <p:extLst>
      <p:ext uri="{BB962C8B-B14F-4D97-AF65-F5344CB8AC3E}">
        <p14:creationId xmlns:p14="http://schemas.microsoft.com/office/powerpoint/2010/main" xmlns="" val="3810598320"/>
      </p:ext>
    </p:extLst>
  </p:cSld>
  <p:clrMapOvr>
    <a:masterClrMapping/>
  </p:clrMapOvr>
  <p:transition spd="slow" advClick="0" advTm="1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4060834" y="2229465"/>
            <a:ext cx="4068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恭喜你闯关成功</a:t>
            </a:r>
            <a:r>
              <a:rPr lang="en-US" altLang="zh-CN" sz="4000" b="1" dirty="0">
                <a:solidFill>
                  <a:schemeClr val="accent1">
                    <a:lumMod val="75000"/>
                  </a:schemeClr>
                </a:solidFill>
              </a:rPr>
              <a:t>!</a:t>
            </a: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altLang="zh-CN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3FBF995D-B4B1-44FE-B1F7-E5C0A97F723D}"/>
              </a:ext>
            </a:extLst>
          </p:cNvPr>
          <p:cNvSpPr/>
          <p:nvPr/>
        </p:nvSpPr>
        <p:spPr>
          <a:xfrm>
            <a:off x="7396829" y="5724063"/>
            <a:ext cx="266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 </a:t>
            </a:r>
          </a:p>
        </p:txBody>
      </p:sp>
    </p:spTree>
    <p:extLst>
      <p:ext uri="{BB962C8B-B14F-4D97-AF65-F5344CB8AC3E}">
        <p14:creationId xmlns:p14="http://schemas.microsoft.com/office/powerpoint/2010/main" xmlns="" val="1321439576"/>
      </p:ext>
    </p:extLst>
  </p:cSld>
  <p:clrMapOvr>
    <a:masterClrMapping/>
  </p:clrMapOvr>
  <p:transition spd="slow" advClick="0" advTm="1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4205906" y="2644964"/>
            <a:ext cx="27574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勇闯第二关</a:t>
            </a:r>
            <a:endParaRPr lang="en-US" altLang="zh-CN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449A6F6D-7F18-46AB-92FA-7A4DCED70240}"/>
              </a:ext>
            </a:extLst>
          </p:cNvPr>
          <p:cNvSpPr/>
          <p:nvPr/>
        </p:nvSpPr>
        <p:spPr>
          <a:xfrm>
            <a:off x="7629304" y="5507087"/>
            <a:ext cx="266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 </a:t>
            </a:r>
          </a:p>
        </p:txBody>
      </p:sp>
    </p:spTree>
    <p:extLst>
      <p:ext uri="{BB962C8B-B14F-4D97-AF65-F5344CB8AC3E}">
        <p14:creationId xmlns:p14="http://schemas.microsoft.com/office/powerpoint/2010/main" xmlns="" val="127888568"/>
      </p:ext>
    </p:extLst>
  </p:cSld>
  <p:clrMapOvr>
    <a:masterClrMapping/>
  </p:clrMapOvr>
  <p:transition spd="slow" advClick="0" advTm="10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2403987" y="358700"/>
            <a:ext cx="7571303" cy="1141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400" dirty="0">
                <a:solidFill>
                  <a:srgbClr val="92D050"/>
                </a:solidFill>
                <a:latin typeface="Times New Roman" panose="02020603050405020304" pitchFamily="18" charset="0"/>
                <a:ea typeface="Arial Unicode MS"/>
              </a:rPr>
              <a:t>将下列图片按故事情节发展的顺序排一排，并讲一讲。</a:t>
            </a:r>
            <a:endParaRPr lang="en-US" altLang="zh-CN" sz="2400" dirty="0">
              <a:solidFill>
                <a:srgbClr val="92D050"/>
              </a:solidFill>
              <a:latin typeface="Times New Roman" panose="02020603050405020304" pitchFamily="18" charset="0"/>
              <a:ea typeface="Arial Unicode MS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（设计师用原图  ）</a:t>
            </a:r>
            <a:endParaRPr lang="zh-CN" altLang="en-US" sz="3200" b="1" dirty="0">
              <a:solidFill>
                <a:srgbClr val="92D05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4515FD7-9AA5-4D86-8306-FA2D1DABC89E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82069" y="2131233"/>
            <a:ext cx="1406891" cy="18847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1924490-432C-42B2-BCFC-812D1065BD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146" y="2153009"/>
            <a:ext cx="1924613" cy="186292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040806A-971C-46C7-90B8-04A1E9F024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1944" y="2153009"/>
            <a:ext cx="2828891" cy="18629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396F739-4785-484E-963C-16A6650CD9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007" y="2153009"/>
            <a:ext cx="2690896" cy="18629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09C5359-A39F-4BE1-9D35-676837FDB9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0074" y="2153009"/>
            <a:ext cx="1842113" cy="1862928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AD73B1FC-AB68-4D77-BA61-757EFC43472A}"/>
              </a:ext>
            </a:extLst>
          </p:cNvPr>
          <p:cNvSpPr txBox="1"/>
          <p:nvPr/>
        </p:nvSpPr>
        <p:spPr>
          <a:xfrm>
            <a:off x="1083828" y="44015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E32F4909-4ACB-4301-9E96-6F1D10F174F3}"/>
              </a:ext>
            </a:extLst>
          </p:cNvPr>
          <p:cNvSpPr txBox="1"/>
          <p:nvPr/>
        </p:nvSpPr>
        <p:spPr>
          <a:xfrm>
            <a:off x="11023159" y="42155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0CE223D7-273A-4E33-8486-8644577EC152}"/>
              </a:ext>
            </a:extLst>
          </p:cNvPr>
          <p:cNvSpPr txBox="1"/>
          <p:nvPr/>
        </p:nvSpPr>
        <p:spPr>
          <a:xfrm>
            <a:off x="5636389" y="43126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C4DE74D8-B264-4BC7-BB53-3C4AC71123C3}"/>
              </a:ext>
            </a:extLst>
          </p:cNvPr>
          <p:cNvSpPr txBox="1"/>
          <p:nvPr/>
        </p:nvSpPr>
        <p:spPr>
          <a:xfrm>
            <a:off x="2944936" y="4326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4D4FDA5F-5CBC-4496-B63C-281F2EC2D126}"/>
              </a:ext>
            </a:extLst>
          </p:cNvPr>
          <p:cNvSpPr txBox="1"/>
          <p:nvPr/>
        </p:nvSpPr>
        <p:spPr>
          <a:xfrm>
            <a:off x="8359097" y="42452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98805930"/>
      </p:ext>
    </p:extLst>
  </p:cSld>
  <p:clrMapOvr>
    <a:masterClrMapping/>
  </p:clrMapOvr>
  <p:transition spd="slow" advClick="0" advTm="1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2403987" y="358700"/>
            <a:ext cx="7571303" cy="11411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400" dirty="0">
                <a:solidFill>
                  <a:srgbClr val="92D050"/>
                </a:solidFill>
                <a:latin typeface="Times New Roman" panose="02020603050405020304" pitchFamily="18" charset="0"/>
                <a:ea typeface="Arial Unicode MS"/>
              </a:rPr>
              <a:t>将下列图片按故事情节发展的顺序排一排，并讲一讲。</a:t>
            </a:r>
            <a:endParaRPr lang="en-US" altLang="zh-CN" sz="2400" dirty="0">
              <a:solidFill>
                <a:srgbClr val="92D050"/>
              </a:solidFill>
              <a:latin typeface="Times New Roman" panose="02020603050405020304" pitchFamily="18" charset="0"/>
              <a:ea typeface="Arial Unicode MS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4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（设计师用原图  ）</a:t>
            </a:r>
            <a:endParaRPr lang="zh-CN" altLang="en-US" sz="3200" b="1" dirty="0">
              <a:solidFill>
                <a:srgbClr val="92D05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4515FD7-9AA5-4D86-8306-FA2D1DABC89E}"/>
              </a:ext>
            </a:extLst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0075" y="2322119"/>
            <a:ext cx="1406891" cy="18847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1924490-432C-42B2-BCFC-812D1065BD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8126" y="2528265"/>
            <a:ext cx="1924613" cy="186292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040806A-971C-46C7-90B8-04A1E9F024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4157" y="2498330"/>
            <a:ext cx="2828891" cy="18629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396F739-4785-484E-963C-16A6650CD9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7817" y="2528265"/>
            <a:ext cx="2690896" cy="18629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09C5359-A39F-4BE1-9D35-676837FDB9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6966" y="2343895"/>
            <a:ext cx="1842113" cy="18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188336"/>
      </p:ext>
    </p:extLst>
  </p:cSld>
  <p:clrMapOvr>
    <a:masterClrMapping/>
  </p:clrMapOvr>
  <p:transition spd="slow" advClick="0" advTm="1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4308499" y="1655564"/>
            <a:ext cx="441659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 </a:t>
            </a:r>
            <a:endParaRPr lang="en-US" altLang="zh-CN" sz="3200" b="1" dirty="0"/>
          </a:p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恭喜你闯关成功！ </a:t>
            </a:r>
          </a:p>
          <a:p>
            <a:endParaRPr lang="zh-CN" altLang="en-US" sz="3200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777E442E-287F-4E83-939E-64E348601B5D}"/>
              </a:ext>
            </a:extLst>
          </p:cNvPr>
          <p:cNvSpPr/>
          <p:nvPr/>
        </p:nvSpPr>
        <p:spPr>
          <a:xfrm>
            <a:off x="7648692" y="5553581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</a:t>
            </a:r>
          </a:p>
        </p:txBody>
      </p:sp>
    </p:spTree>
    <p:extLst>
      <p:ext uri="{BB962C8B-B14F-4D97-AF65-F5344CB8AC3E}">
        <p14:creationId xmlns:p14="http://schemas.microsoft.com/office/powerpoint/2010/main" xmlns="" val="2191940965"/>
      </p:ext>
    </p:extLst>
  </p:cSld>
  <p:clrMapOvr>
    <a:masterClrMapping/>
  </p:clrMapOvr>
  <p:transition spd="slow" advClick="0" advTm="1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3408851" y="2229465"/>
            <a:ext cx="28729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勇闯第三关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E1BFB8E-D331-4E1E-A3E5-38325D039DDA}"/>
              </a:ext>
            </a:extLst>
          </p:cNvPr>
          <p:cNvSpPr/>
          <p:nvPr/>
        </p:nvSpPr>
        <p:spPr>
          <a:xfrm>
            <a:off x="7702247" y="5569080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</a:t>
            </a:r>
          </a:p>
        </p:txBody>
      </p:sp>
    </p:spTree>
    <p:extLst>
      <p:ext uri="{BB962C8B-B14F-4D97-AF65-F5344CB8AC3E}">
        <p14:creationId xmlns:p14="http://schemas.microsoft.com/office/powerpoint/2010/main" xmlns="" val="2352068177"/>
      </p:ext>
    </p:extLst>
  </p:cSld>
  <p:clrMapOvr>
    <a:masterClrMapping/>
  </p:clrMapOvr>
  <p:transition spd="slow" advClick="0" advTm="10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857233" y="5059658"/>
            <a:ext cx="68739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rgbClr val="92D050"/>
                </a:solidFill>
              </a:rPr>
              <a:t>请你用自己的语言说一说吧。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759DF3D-BF1F-4100-99EB-E30CBF3DACF6}"/>
              </a:ext>
            </a:extLst>
          </p:cNvPr>
          <p:cNvSpPr txBox="1"/>
          <p:nvPr/>
        </p:nvSpPr>
        <p:spPr>
          <a:xfrm>
            <a:off x="7373769" y="1199765"/>
            <a:ext cx="2850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rgbClr val="92D050"/>
                </a:solidFill>
              </a:rPr>
              <a:t>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088977C-63F4-4592-86D5-6A02BA68B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830" y="1522194"/>
            <a:ext cx="2680584" cy="357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7302036"/>
      </p:ext>
    </p:extLst>
  </p:cSld>
  <p:clrMapOvr>
    <a:masterClrMapping/>
  </p:clrMapOvr>
  <p:transition spd="slow" advClick="0" advTm="1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DFCBA708-1EE1-404F-A563-62095EE2A25E}"/>
              </a:ext>
            </a:extLst>
          </p:cNvPr>
          <p:cNvSpPr txBox="1"/>
          <p:nvPr/>
        </p:nvSpPr>
        <p:spPr>
          <a:xfrm>
            <a:off x="4531721" y="5151649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字幕：天勤梦想园儿童哲学阅读课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360DAC4B-66D5-4765-825E-7232780A5147}"/>
              </a:ext>
            </a:extLst>
          </p:cNvPr>
          <p:cNvSpPr/>
          <p:nvPr/>
        </p:nvSpPr>
        <p:spPr>
          <a:xfrm>
            <a:off x="3330110" y="223627"/>
            <a:ext cx="30251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课程片头（统一）：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秒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BFCF5D4-C6AC-4D0D-BB64-BA82D0CE0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601" y="939189"/>
            <a:ext cx="6398858" cy="413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174377"/>
      </p:ext>
    </p:extLst>
  </p:cSld>
  <p:clrMapOvr>
    <a:masterClrMapping/>
  </p:clrMapOvr>
  <p:transition spd="slow" advClick="0" advTm="1000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1DD6BA7-5BF6-4C5F-B6A2-8FB120484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109" y="832531"/>
            <a:ext cx="1704579" cy="122516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0DD3C6D-8A74-4EA6-B6BA-DEE997D45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258" y="2079080"/>
            <a:ext cx="1904282" cy="19539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7B00335-6796-47A3-BA67-E8BE00338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713" y="4075803"/>
            <a:ext cx="1704579" cy="111220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D23ECA9C-8D17-4C72-8F0C-4BE24762F689}"/>
              </a:ext>
            </a:extLst>
          </p:cNvPr>
          <p:cNvSpPr/>
          <p:nvPr/>
        </p:nvSpPr>
        <p:spPr>
          <a:xfrm>
            <a:off x="6857849" y="1045004"/>
            <a:ext cx="2037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kern="100" dirty="0">
                <a:solidFill>
                  <a:srgbClr val="000000"/>
                </a:solidFill>
                <a:cs typeface="宋体" panose="02010600030101010101" pitchFamily="2" charset="-122"/>
              </a:rPr>
              <a:t>阿童宽容小松鼠 </a:t>
            </a:r>
            <a:endParaRPr lang="zh-CN" altLang="en-US" sz="20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D60B1090-B8CE-4338-B58A-736B0E7916ED}"/>
              </a:ext>
            </a:extLst>
          </p:cNvPr>
          <p:cNvSpPr/>
          <p:nvPr/>
        </p:nvSpPr>
        <p:spPr>
          <a:xfrm>
            <a:off x="6660774" y="2592696"/>
            <a:ext cx="2545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踢球的动物们宽容阿童 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6D6210ED-5C18-4E41-8314-B751FBBFC803}"/>
              </a:ext>
            </a:extLst>
          </p:cNvPr>
          <p:cNvSpPr/>
          <p:nvPr/>
        </p:nvSpPr>
        <p:spPr>
          <a:xfrm>
            <a:off x="7065437" y="4567808"/>
            <a:ext cx="16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鼹鼠宽容小狗 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F2629C3F-3FC4-4BA6-8A5A-B64DCAF73A88}"/>
              </a:ext>
            </a:extLst>
          </p:cNvPr>
          <p:cNvCxnSpPr/>
          <p:nvPr/>
        </p:nvCxnSpPr>
        <p:spPr>
          <a:xfrm flipV="1">
            <a:off x="3347634" y="1445114"/>
            <a:ext cx="3874576" cy="13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13BB062A-3F91-446C-8BA3-99EEBDDAE9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0688" y="3273913"/>
            <a:ext cx="3889585" cy="1347333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73ADC861-CB87-4AAC-BEB9-B8EB80508575}"/>
              </a:ext>
            </a:extLst>
          </p:cNvPr>
          <p:cNvCxnSpPr>
            <a:cxnSpLocks/>
          </p:cNvCxnSpPr>
          <p:nvPr/>
        </p:nvCxnSpPr>
        <p:spPr>
          <a:xfrm>
            <a:off x="3214087" y="1596325"/>
            <a:ext cx="3746186" cy="31561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9A445754-2CEA-4015-8EFA-71822E42B713}"/>
              </a:ext>
            </a:extLst>
          </p:cNvPr>
          <p:cNvSpPr/>
          <p:nvPr/>
        </p:nvSpPr>
        <p:spPr>
          <a:xfrm>
            <a:off x="552773" y="236007"/>
            <a:ext cx="11411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chemeClr val="accent3"/>
                </a:solidFill>
              </a:rPr>
              <a:t>阿童在洞外的世界里，遇到了很多有关宽容的事，他们都是谁宽容谁？</a:t>
            </a:r>
          </a:p>
        </p:txBody>
      </p:sp>
    </p:spTree>
    <p:extLst>
      <p:ext uri="{BB962C8B-B14F-4D97-AF65-F5344CB8AC3E}">
        <p14:creationId xmlns:p14="http://schemas.microsoft.com/office/powerpoint/2010/main" xmlns="" val="3305559718"/>
      </p:ext>
    </p:extLst>
  </p:cSld>
  <p:clrMapOvr>
    <a:masterClrMapping/>
  </p:clrMapOvr>
  <p:transition spd="slow" advClick="0" advTm="1000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4199264" y="1737023"/>
            <a:ext cx="4301177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 </a:t>
            </a:r>
            <a:endParaRPr lang="en-US" altLang="zh-CN" sz="3200" b="1" dirty="0"/>
          </a:p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恭喜你闯关成功！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D31A0EAA-D244-4DC9-9DA0-574B50D14138}"/>
              </a:ext>
            </a:extLst>
          </p:cNvPr>
          <p:cNvSpPr/>
          <p:nvPr/>
        </p:nvSpPr>
        <p:spPr>
          <a:xfrm>
            <a:off x="7571216" y="5677568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</a:t>
            </a:r>
          </a:p>
        </p:txBody>
      </p:sp>
    </p:spTree>
    <p:extLst>
      <p:ext uri="{BB962C8B-B14F-4D97-AF65-F5344CB8AC3E}">
        <p14:creationId xmlns:p14="http://schemas.microsoft.com/office/powerpoint/2010/main" xmlns="" val="904529079"/>
      </p:ext>
    </p:extLst>
  </p:cSld>
  <p:clrMapOvr>
    <a:masterClrMapping/>
  </p:clrMapOvr>
  <p:transition spd="slow" advClick="0" advTm="1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3890955" y="2427987"/>
            <a:ext cx="49311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和小酷熊勇闯第四关 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40175BB-86FC-4806-BA64-12EF1BCBB45F}"/>
              </a:ext>
            </a:extLst>
          </p:cNvPr>
          <p:cNvSpPr/>
          <p:nvPr/>
        </p:nvSpPr>
        <p:spPr>
          <a:xfrm>
            <a:off x="7722293" y="5739561"/>
            <a:ext cx="2199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字幕</a:t>
            </a:r>
            <a:r>
              <a:rPr lang="en-US" altLang="zh-CN" dirty="0"/>
              <a:t>+</a:t>
            </a:r>
            <a:r>
              <a:rPr lang="zh-CN" altLang="en-US" dirty="0"/>
              <a:t>小酷熊画外音 </a:t>
            </a:r>
          </a:p>
        </p:txBody>
      </p:sp>
    </p:spTree>
    <p:extLst>
      <p:ext uri="{BB962C8B-B14F-4D97-AF65-F5344CB8AC3E}">
        <p14:creationId xmlns:p14="http://schemas.microsoft.com/office/powerpoint/2010/main" xmlns="" val="776537880"/>
      </p:ext>
    </p:extLst>
  </p:cSld>
  <p:clrMapOvr>
    <a:masterClrMapping/>
  </p:clrMapOvr>
  <p:transition spd="slow" advClick="0" advTm="1000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6BFFEC44-6890-412B-847A-74729C5DFFCD}"/>
              </a:ext>
            </a:extLst>
          </p:cNvPr>
          <p:cNvSpPr/>
          <p:nvPr/>
        </p:nvSpPr>
        <p:spPr>
          <a:xfrm>
            <a:off x="217779" y="1672389"/>
            <a:ext cx="11754853" cy="4440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3200" kern="100" dirty="0">
                <a:solidFill>
                  <a:srgbClr val="92D05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宋体" panose="02010600030101010101" pitchFamily="2" charset="-122"/>
              </a:rPr>
              <a:t>下面这些关于宽容的说法，你同意吗？请你说一说为什么？</a:t>
            </a:r>
          </a:p>
          <a:p>
            <a:pPr indent="355600"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3200" kern="100" dirty="0">
                <a:solidFill>
                  <a:srgbClr val="92D05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宋体" panose="02010600030101010101" pitchFamily="2" charset="-122"/>
              </a:rPr>
              <a:t>A </a:t>
            </a:r>
            <a:r>
              <a:rPr lang="zh-CN" altLang="en-US" sz="3200" kern="100" dirty="0">
                <a:solidFill>
                  <a:srgbClr val="92D05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宋体" panose="02010600030101010101" pitchFamily="2" charset="-122"/>
              </a:rPr>
              <a:t>宽容是能原谅别人的过错。</a:t>
            </a:r>
          </a:p>
          <a:p>
            <a:pPr indent="355600" algn="just">
              <a:lnSpc>
                <a:spcPct val="150000"/>
              </a:lnSpc>
            </a:pPr>
            <a:r>
              <a:rPr lang="en-US" altLang="zh-CN" sz="3200" kern="100" dirty="0">
                <a:solidFill>
                  <a:srgbClr val="92D05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宋体" panose="02010600030101010101" pitchFamily="2" charset="-122"/>
              </a:rPr>
              <a:t>B </a:t>
            </a:r>
            <a:r>
              <a:rPr lang="zh-CN" altLang="en-US" sz="3200" kern="100" dirty="0">
                <a:solidFill>
                  <a:srgbClr val="92D05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宋体" panose="02010600030101010101" pitchFamily="2" charset="-122"/>
              </a:rPr>
              <a:t>我宽容别人，可别人不宽容我，我太吃亏了。</a:t>
            </a:r>
          </a:p>
          <a:p>
            <a:pPr indent="355600" algn="just">
              <a:lnSpc>
                <a:spcPct val="150000"/>
              </a:lnSpc>
            </a:pPr>
            <a:r>
              <a:rPr lang="en-US" altLang="zh-CN" sz="3200" kern="100" dirty="0">
                <a:solidFill>
                  <a:srgbClr val="92D05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宋体" panose="02010600030101010101" pitchFamily="2" charset="-122"/>
              </a:rPr>
              <a:t>C</a:t>
            </a:r>
            <a:r>
              <a:rPr lang="zh-CN" altLang="en-US" sz="3200" kern="100" dirty="0">
                <a:solidFill>
                  <a:srgbClr val="92D05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宋体" panose="02010600030101010101" pitchFamily="2" charset="-122"/>
              </a:rPr>
              <a:t>当别人宽容我们的过错的时候，我们要感恩。</a:t>
            </a:r>
            <a:endParaRPr lang="en-US" altLang="zh-CN" sz="3200" kern="100" dirty="0">
              <a:solidFill>
                <a:srgbClr val="92D05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cs typeface="宋体" panose="02010600030101010101" pitchFamily="2" charset="-122"/>
            </a:endParaRPr>
          </a:p>
          <a:p>
            <a:pPr indent="355600" algn="just">
              <a:lnSpc>
                <a:spcPct val="150000"/>
              </a:lnSpc>
              <a:spcAft>
                <a:spcPts val="0"/>
              </a:spcAft>
            </a:pPr>
            <a:endParaRPr lang="en-US" altLang="zh-CN" sz="3200" kern="100" dirty="0">
              <a:solidFill>
                <a:srgbClr val="92D05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cs typeface="宋体" panose="02010600030101010101" pitchFamily="2" charset="-122"/>
            </a:endParaRPr>
          </a:p>
          <a:p>
            <a:pPr indent="355600" algn="just">
              <a:lnSpc>
                <a:spcPct val="150000"/>
              </a:lnSpc>
              <a:spcAft>
                <a:spcPts val="0"/>
              </a:spcAft>
            </a:pPr>
            <a:endParaRPr lang="en-US" altLang="zh-CN" sz="3200" kern="100" dirty="0">
              <a:solidFill>
                <a:srgbClr val="92D05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28077"/>
      </p:ext>
    </p:extLst>
  </p:cSld>
  <p:clrMapOvr>
    <a:masterClrMapping/>
  </p:clrMapOvr>
  <p:transition spd="slow" advClick="0" advTm="1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4176481" y="2351810"/>
            <a:ext cx="43011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恭喜你闯关成功！</a:t>
            </a:r>
          </a:p>
          <a:p>
            <a:endParaRPr lang="zh-CN" altLang="en-US" sz="2400" b="1" dirty="0"/>
          </a:p>
          <a:p>
            <a:endParaRPr lang="zh-CN" altLang="en-US" sz="2400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83FDE1F2-2FAE-4973-B44C-97992C6B03C1}"/>
              </a:ext>
            </a:extLst>
          </p:cNvPr>
          <p:cNvSpPr/>
          <p:nvPr/>
        </p:nvSpPr>
        <p:spPr>
          <a:xfrm>
            <a:off x="7644802" y="5739561"/>
            <a:ext cx="266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 </a:t>
            </a:r>
          </a:p>
        </p:txBody>
      </p:sp>
    </p:spTree>
    <p:extLst>
      <p:ext uri="{BB962C8B-B14F-4D97-AF65-F5344CB8AC3E}">
        <p14:creationId xmlns:p14="http://schemas.microsoft.com/office/powerpoint/2010/main" xmlns="" val="2567921718"/>
      </p:ext>
    </p:extLst>
  </p:cSld>
  <p:clrMapOvr>
    <a:masterClrMapping/>
  </p:clrMapOvr>
  <p:transition spd="slow" advClick="0" advTm="100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3382871" y="2539103"/>
            <a:ext cx="584487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没有标准答案的哲学问题</a:t>
            </a:r>
          </a:p>
          <a:p>
            <a:endParaRPr lang="en-US" altLang="zh-CN" sz="2400" b="1" dirty="0"/>
          </a:p>
          <a:p>
            <a:endParaRPr lang="zh-CN" altLang="en-US" sz="2400" b="1" dirty="0"/>
          </a:p>
          <a:p>
            <a:endParaRPr lang="zh-CN" altLang="en-US" sz="2400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29D4F2A1-C399-48E3-BD49-32E438AE13DC}"/>
              </a:ext>
            </a:extLst>
          </p:cNvPr>
          <p:cNvSpPr/>
          <p:nvPr/>
        </p:nvSpPr>
        <p:spPr>
          <a:xfrm>
            <a:off x="7686750" y="5693066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</a:t>
            </a:r>
          </a:p>
        </p:txBody>
      </p:sp>
    </p:spTree>
    <p:extLst>
      <p:ext uri="{BB962C8B-B14F-4D97-AF65-F5344CB8AC3E}">
        <p14:creationId xmlns:p14="http://schemas.microsoft.com/office/powerpoint/2010/main" xmlns="" val="156611448"/>
      </p:ext>
    </p:extLst>
  </p:cSld>
  <p:clrMapOvr>
    <a:masterClrMapping/>
  </p:clrMapOvr>
  <p:transition spd="slow" advClick="0" advTm="1000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6E5ED70F-67A6-498C-B4AB-8EF6D1AB4AE8}"/>
              </a:ext>
            </a:extLst>
          </p:cNvPr>
          <p:cNvSpPr/>
          <p:nvPr/>
        </p:nvSpPr>
        <p:spPr>
          <a:xfrm>
            <a:off x="2125235" y="1674078"/>
            <a:ext cx="87753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69A12B"/>
                </a:solidFill>
              </a:rPr>
              <a:t>有人说，我能够宽容别人，但在我犯错的时候，别人不宽容我，我是不是太吃亏了？你觉得呢？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739452602"/>
      </p:ext>
    </p:extLst>
  </p:cSld>
  <p:clrMapOvr>
    <a:masterClrMapping/>
  </p:clrMapOvr>
  <p:transition spd="slow" advClick="0" advTm="1000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4266962" y="2458984"/>
            <a:ext cx="27574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我们爱智慧</a:t>
            </a:r>
          </a:p>
          <a:p>
            <a:endParaRPr lang="zh-CN" altLang="en-US" sz="2400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962A1A28-A705-443B-A757-6DEFE5EBA972}"/>
              </a:ext>
            </a:extLst>
          </p:cNvPr>
          <p:cNvSpPr txBox="1"/>
          <p:nvPr/>
        </p:nvSpPr>
        <p:spPr>
          <a:xfrm>
            <a:off x="7752445" y="5470901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</a:t>
            </a:r>
          </a:p>
        </p:txBody>
      </p:sp>
    </p:spTree>
    <p:extLst>
      <p:ext uri="{BB962C8B-B14F-4D97-AF65-F5344CB8AC3E}">
        <p14:creationId xmlns:p14="http://schemas.microsoft.com/office/powerpoint/2010/main" xmlns="" val="1745127161"/>
      </p:ext>
    </p:extLst>
  </p:cSld>
  <p:clrMapOvr>
    <a:masterClrMapping/>
  </p:clrMapOvr>
  <p:transition spd="slow" advClick="0" advTm="1000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2456960" y="531043"/>
            <a:ext cx="78781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92D050"/>
                </a:solidFill>
                <a:highlight>
                  <a:srgbClr val="FFFF00"/>
                </a:highlight>
              </a:rPr>
              <a:t>如何做个宽容的小天使呢？</a:t>
            </a:r>
            <a:endParaRPr lang="en-US" altLang="zh-CN" sz="2400" b="1" dirty="0">
              <a:solidFill>
                <a:srgbClr val="92D050"/>
              </a:solidFill>
              <a:highlight>
                <a:srgbClr val="FFFF00"/>
              </a:highlight>
            </a:endParaRPr>
          </a:p>
          <a:p>
            <a:endParaRPr lang="zh-CN" altLang="en-US" sz="2400" b="1" dirty="0">
              <a:solidFill>
                <a:srgbClr val="92D050"/>
              </a:solidFill>
              <a:highlight>
                <a:srgbClr val="FFFF00"/>
              </a:highlight>
            </a:endParaRPr>
          </a:p>
          <a:p>
            <a:r>
              <a:rPr lang="en-US" altLang="zh-CN" sz="2400" b="1" dirty="0">
                <a:solidFill>
                  <a:srgbClr val="1983B7"/>
                </a:solidFill>
              </a:rPr>
              <a:t>1</a:t>
            </a:r>
            <a:r>
              <a:rPr lang="zh-CN" altLang="en-US" sz="2400" b="1" dirty="0">
                <a:solidFill>
                  <a:srgbClr val="1983B7"/>
                </a:solidFill>
              </a:rPr>
              <a:t>、尝试着跟家人、朋友、同学沟通沟通，心平气和的谈谈，听听别人的想法。如果你觉得说不出口，也可以写纸条， </a:t>
            </a:r>
          </a:p>
          <a:p>
            <a:r>
              <a:rPr lang="en-US" altLang="zh-CN" sz="2400" b="1" dirty="0">
                <a:solidFill>
                  <a:srgbClr val="1983B7"/>
                </a:solidFill>
              </a:rPr>
              <a:t>2</a:t>
            </a:r>
            <a:r>
              <a:rPr lang="zh-CN" altLang="en-US" sz="2400" b="1" dirty="0">
                <a:solidFill>
                  <a:srgbClr val="1983B7"/>
                </a:solidFill>
              </a:rPr>
              <a:t>、试着从别人的角度来看问题，你也许会意识到他是因为无知、害怕、甚至是爱才那样做的。</a:t>
            </a:r>
          </a:p>
          <a:p>
            <a:r>
              <a:rPr lang="en-US" altLang="zh-CN" sz="2400" b="1" dirty="0">
                <a:solidFill>
                  <a:srgbClr val="1983B7"/>
                </a:solidFill>
              </a:rPr>
              <a:t>3</a:t>
            </a:r>
            <a:r>
              <a:rPr lang="zh-CN" altLang="en-US" sz="2400" b="1" dirty="0">
                <a:solidFill>
                  <a:srgbClr val="1983B7"/>
                </a:solidFill>
              </a:rPr>
              <a:t>、宽容其实很简单，简单地问候，会心的一笑，都会带给别人温暖。</a:t>
            </a:r>
          </a:p>
          <a:p>
            <a:r>
              <a:rPr lang="en-US" altLang="zh-CN" sz="2400" b="1" dirty="0">
                <a:solidFill>
                  <a:srgbClr val="1983B7"/>
                </a:solidFill>
              </a:rPr>
              <a:t>4</a:t>
            </a:r>
            <a:r>
              <a:rPr lang="zh-CN" altLang="en-US" sz="2400" b="1" dirty="0">
                <a:solidFill>
                  <a:srgbClr val="1983B7"/>
                </a:solidFill>
              </a:rPr>
              <a:t>、不小心伤害了别人，要真诚的道歉，并反省自己的过错，求得别人的谅解。</a:t>
            </a:r>
          </a:p>
          <a:p>
            <a:endParaRPr lang="zh-CN" altLang="en-US" sz="24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5709151"/>
      </p:ext>
    </p:extLst>
  </p:cSld>
  <p:clrMapOvr>
    <a:masterClrMapping/>
  </p:clrMapOvr>
  <p:transition spd="slow" advClick="0" advTm="1000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3324077" y="2068570"/>
            <a:ext cx="5330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天勤徽章（思考练习）</a:t>
            </a:r>
            <a:endParaRPr lang="en-US" altLang="zh-CN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5B1D4AD-8557-48E7-A24E-3239F79622C0}"/>
              </a:ext>
            </a:extLst>
          </p:cNvPr>
          <p:cNvSpPr txBox="1"/>
          <p:nvPr/>
        </p:nvSpPr>
        <p:spPr>
          <a:xfrm>
            <a:off x="7656163" y="5548393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</a:t>
            </a:r>
          </a:p>
        </p:txBody>
      </p:sp>
    </p:spTree>
    <p:extLst>
      <p:ext uri="{BB962C8B-B14F-4D97-AF65-F5344CB8AC3E}">
        <p14:creationId xmlns:p14="http://schemas.microsoft.com/office/powerpoint/2010/main" xmlns="" val="1962398024"/>
      </p:ext>
    </p:extLst>
  </p:cSld>
  <p:clrMapOvr>
    <a:masterClrMapping/>
  </p:clrMapOvr>
  <p:transition spd="slow" advClick="0" advTm="1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2757967" y="2327096"/>
            <a:ext cx="74981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92D050"/>
                </a:solidFill>
              </a:rPr>
              <a:t>在生活中你有哪些烦心事？看了这个故事后，你有哪些新的想法？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608392167"/>
      </p:ext>
    </p:extLst>
  </p:cSld>
  <p:clrMapOvr>
    <a:masterClrMapping/>
  </p:clrMapOvr>
  <p:transition spd="slow" advClick="0" advTm="1000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2606769" y="796561"/>
            <a:ext cx="2757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统一片尾：</a:t>
            </a:r>
          </a:p>
        </p:txBody>
      </p:sp>
    </p:spTree>
    <p:extLst>
      <p:ext uri="{BB962C8B-B14F-4D97-AF65-F5344CB8AC3E}">
        <p14:creationId xmlns:p14="http://schemas.microsoft.com/office/powerpoint/2010/main" xmlns="" val="1753170479"/>
      </p:ext>
    </p:extLst>
  </p:cSld>
  <p:clrMapOvr>
    <a:masterClrMapping/>
  </p:clrMapOvr>
  <p:transition spd="slow" advClick="0" advTm="1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B0AF89F-B743-4156-B672-D162BEF02829}"/>
              </a:ext>
            </a:extLst>
          </p:cNvPr>
          <p:cNvSpPr txBox="1"/>
          <p:nvPr/>
        </p:nvSpPr>
        <p:spPr>
          <a:xfrm>
            <a:off x="1875931" y="1832879"/>
            <a:ext cx="8438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92D050"/>
                </a:solidFill>
              </a:rPr>
              <a:t>亲爱的小朋友，究竟什么是宽容呢？又如何做个宽容的小天使呢？让我们带着这样的思考，继续来听故事吧！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8ACA9709-BF16-4E6B-82E8-7D0674D031E3}"/>
              </a:ext>
            </a:extLst>
          </p:cNvPr>
          <p:cNvSpPr/>
          <p:nvPr/>
        </p:nvSpPr>
        <p:spPr>
          <a:xfrm>
            <a:off x="7288575" y="5724063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（音频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+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字幕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+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视频制作）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596621"/>
      </p:ext>
    </p:extLst>
  </p:cSld>
  <p:clrMapOvr>
    <a:masterClrMapping/>
  </p:clrMapOvr>
  <p:transition spd="slow" advClick="0" advTm="1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0E0D8D9B-6513-4C19-8981-90543FCAD56F}"/>
              </a:ext>
            </a:extLst>
          </p:cNvPr>
          <p:cNvSpPr/>
          <p:nvPr/>
        </p:nvSpPr>
        <p:spPr>
          <a:xfrm>
            <a:off x="3701973" y="1952466"/>
            <a:ext cx="2757486" cy="246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sz="3200" b="1" dirty="0"/>
          </a:p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探索开始啦</a:t>
            </a:r>
            <a:endParaRPr lang="en-US" altLang="zh-CN" sz="3200" b="1" dirty="0"/>
          </a:p>
          <a:p>
            <a:r>
              <a:rPr lang="zh-CN" altLang="en-US" sz="3200" b="1" dirty="0"/>
              <a:t> </a:t>
            </a:r>
            <a:endParaRPr lang="en-US" altLang="zh-CN" sz="3200" b="1" dirty="0"/>
          </a:p>
          <a:p>
            <a:endParaRPr lang="en-US" altLang="zh-CN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22B5DC0E-91EA-4AA6-A44B-2DC153949DC5}"/>
              </a:ext>
            </a:extLst>
          </p:cNvPr>
          <p:cNvSpPr/>
          <p:nvPr/>
        </p:nvSpPr>
        <p:spPr>
          <a:xfrm>
            <a:off x="7671252" y="5507086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</a:t>
            </a:r>
          </a:p>
        </p:txBody>
      </p:sp>
    </p:spTree>
    <p:extLst>
      <p:ext uri="{BB962C8B-B14F-4D97-AF65-F5344CB8AC3E}">
        <p14:creationId xmlns:p14="http://schemas.microsoft.com/office/powerpoint/2010/main" xmlns="" val="3252774742"/>
      </p:ext>
    </p:extLst>
  </p:cSld>
  <p:clrMapOvr>
    <a:masterClrMapping/>
  </p:clrMapOvr>
  <p:transition spd="slow" advClick="0" advTm="1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0E0D8D9B-6513-4C19-8981-90543FCAD56F}"/>
              </a:ext>
            </a:extLst>
          </p:cNvPr>
          <p:cNvSpPr/>
          <p:nvPr/>
        </p:nvSpPr>
        <p:spPr>
          <a:xfrm>
            <a:off x="3062978" y="2249951"/>
            <a:ext cx="6050054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92D050"/>
                </a:solidFill>
              </a:rPr>
              <a:t>动画片头</a:t>
            </a:r>
            <a:r>
              <a:rPr lang="en-US" altLang="zh-CN" sz="3200" b="1" dirty="0">
                <a:solidFill>
                  <a:srgbClr val="92D050"/>
                </a:solidFill>
              </a:rPr>
              <a:t>+</a:t>
            </a:r>
            <a:r>
              <a:rPr lang="zh-CN" altLang="en-US" sz="3200" b="1" dirty="0">
                <a:solidFill>
                  <a:srgbClr val="92D050"/>
                </a:solidFill>
              </a:rPr>
              <a:t>动漫故事</a:t>
            </a:r>
            <a:endParaRPr lang="en-US" altLang="zh-CN" sz="3200" b="1" dirty="0">
              <a:solidFill>
                <a:srgbClr val="92D050"/>
              </a:solidFill>
            </a:endParaRPr>
          </a:p>
          <a:p>
            <a:endParaRPr lang="en-US" altLang="zh-CN" sz="3200" b="1" dirty="0">
              <a:solidFill>
                <a:srgbClr val="92D050"/>
              </a:solidFill>
            </a:endParaRPr>
          </a:p>
          <a:p>
            <a:r>
              <a:rPr lang="zh-CN" altLang="en-US" sz="3200" b="1" dirty="0">
                <a:solidFill>
                  <a:srgbClr val="92D050"/>
                </a:solidFill>
              </a:rPr>
              <a:t> 视频第二部分，即书稿</a:t>
            </a:r>
            <a:r>
              <a:rPr lang="en-US" altLang="zh-CN" sz="3200" b="1" dirty="0">
                <a:solidFill>
                  <a:srgbClr val="C00000"/>
                </a:solidFill>
              </a:rPr>
              <a:t>3</a:t>
            </a:r>
            <a:r>
              <a:rPr lang="zh-CN" altLang="en-US" sz="3200" b="1" dirty="0">
                <a:solidFill>
                  <a:srgbClr val="C00000"/>
                </a:solidFill>
              </a:rPr>
              <a:t>、</a:t>
            </a:r>
            <a:r>
              <a:rPr lang="en-US" altLang="zh-CN" sz="3200" b="1" dirty="0">
                <a:solidFill>
                  <a:srgbClr val="C00000"/>
                </a:solidFill>
              </a:rPr>
              <a:t>4</a:t>
            </a:r>
            <a:r>
              <a:rPr lang="zh-CN" altLang="en-US" sz="3200" b="1" dirty="0">
                <a:solidFill>
                  <a:srgbClr val="92D050"/>
                </a:solidFill>
              </a:rPr>
              <a:t>部分</a:t>
            </a:r>
            <a:endParaRPr lang="en-US" altLang="zh-CN" sz="3200" b="1" dirty="0">
              <a:solidFill>
                <a:srgbClr val="92D050"/>
              </a:solidFill>
            </a:endParaRPr>
          </a:p>
          <a:p>
            <a:endParaRPr lang="en-US" altLang="zh-CN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4530BA5B-E3EB-483B-9E74-A1053748BA0A}"/>
              </a:ext>
            </a:extLst>
          </p:cNvPr>
          <p:cNvSpPr txBox="1"/>
          <p:nvPr/>
        </p:nvSpPr>
        <p:spPr>
          <a:xfrm>
            <a:off x="8508570" y="5625884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（视频制作）</a:t>
            </a:r>
          </a:p>
        </p:txBody>
      </p:sp>
    </p:spTree>
    <p:extLst>
      <p:ext uri="{BB962C8B-B14F-4D97-AF65-F5344CB8AC3E}">
        <p14:creationId xmlns:p14="http://schemas.microsoft.com/office/powerpoint/2010/main" xmlns="" val="4185927211"/>
      </p:ext>
    </p:extLst>
  </p:cSld>
  <p:clrMapOvr>
    <a:masterClrMapping/>
  </p:clrMapOvr>
  <p:transition spd="slow" advClick="0" advTm="1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0E0D8D9B-6513-4C19-8981-90543FCAD56F}"/>
              </a:ext>
            </a:extLst>
          </p:cNvPr>
          <p:cNvSpPr/>
          <p:nvPr/>
        </p:nvSpPr>
        <p:spPr>
          <a:xfrm>
            <a:off x="2117581" y="250646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AEC3A57C-C8F8-476E-8B99-9A768D310571}"/>
              </a:ext>
            </a:extLst>
          </p:cNvPr>
          <p:cNvSpPr txBox="1"/>
          <p:nvPr/>
        </p:nvSpPr>
        <p:spPr>
          <a:xfrm>
            <a:off x="2436091" y="1924949"/>
            <a:ext cx="8141293" cy="2154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  <a:spcBef>
                <a:spcPts val="500"/>
              </a:spcBef>
              <a:spcAft>
                <a:spcPts val="0"/>
              </a:spcAft>
            </a:pPr>
            <a:r>
              <a:rPr lang="zh-CN" altLang="en-US" sz="3200" kern="100" dirty="0">
                <a:solidFill>
                  <a:srgbClr val="69A12B"/>
                </a:solidFill>
                <a:latin typeface="Times New Roman" panose="02020603050405020304" pitchFamily="18" charset="0"/>
              </a:rPr>
              <a:t>小酷熊提问：</a:t>
            </a:r>
            <a:endParaRPr lang="en-US" altLang="zh-CN" sz="3200" kern="100" dirty="0">
              <a:solidFill>
                <a:srgbClr val="69A12B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spcBef>
                <a:spcPts val="500"/>
              </a:spcBef>
              <a:spcAft>
                <a:spcPts val="0"/>
              </a:spcAft>
            </a:pPr>
            <a:endParaRPr lang="en-US" altLang="zh-CN" sz="3200" kern="100" dirty="0">
              <a:solidFill>
                <a:srgbClr val="69A12B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zh-CN" sz="3200" kern="100" dirty="0">
                <a:solidFill>
                  <a:srgbClr val="69A12B"/>
                </a:solidFill>
                <a:latin typeface="Times New Roman" panose="02020603050405020304" pitchFamily="18" charset="0"/>
              </a:rPr>
              <a:t>1 </a:t>
            </a:r>
            <a:r>
              <a:rPr lang="zh-CN" altLang="en-US" sz="3200" kern="100" dirty="0">
                <a:solidFill>
                  <a:srgbClr val="69A12B"/>
                </a:solidFill>
                <a:latin typeface="Times New Roman" panose="02020603050405020304" pitchFamily="18" charset="0"/>
              </a:rPr>
              <a:t>阿童在洞外的世界遇到了哪些事情？</a:t>
            </a:r>
            <a:endParaRPr lang="en-US" altLang="zh-CN" sz="3200" kern="100" dirty="0">
              <a:solidFill>
                <a:srgbClr val="69A12B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spcBef>
                <a:spcPts val="500"/>
              </a:spcBef>
              <a:spcAft>
                <a:spcPts val="0"/>
              </a:spcAft>
            </a:pPr>
            <a:endParaRPr lang="en-US" altLang="zh-CN" sz="3200" kern="100" dirty="0">
              <a:solidFill>
                <a:srgbClr val="69A12B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ts val="2800"/>
              </a:lnSpc>
              <a:spcBef>
                <a:spcPts val="500"/>
              </a:spcBef>
              <a:spcAft>
                <a:spcPts val="0"/>
              </a:spcAft>
            </a:pPr>
            <a:r>
              <a:rPr lang="en-US" altLang="zh-CN" sz="3200" kern="100" dirty="0">
                <a:solidFill>
                  <a:srgbClr val="69A12B"/>
                </a:solidFill>
                <a:latin typeface="Times New Roman" panose="02020603050405020304" pitchFamily="18" charset="0"/>
              </a:rPr>
              <a:t>2 </a:t>
            </a:r>
            <a:r>
              <a:rPr lang="zh-CN" altLang="en-US" sz="3200" kern="100" dirty="0">
                <a:solidFill>
                  <a:srgbClr val="69A12B"/>
                </a:solidFill>
                <a:latin typeface="Times New Roman" panose="02020603050405020304" pitchFamily="18" charset="0"/>
              </a:rPr>
              <a:t>水晶盒里的花为什么开放了？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4156476"/>
      </p:ext>
    </p:extLst>
  </p:cSld>
  <p:clrMapOvr>
    <a:masterClrMapping/>
  </p:clrMapOvr>
  <p:transition spd="slow" advClick="0" advTm="1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3856331" y="1785531"/>
            <a:ext cx="378661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3200" b="1" dirty="0"/>
          </a:p>
          <a:p>
            <a:endParaRPr lang="en-US" altLang="zh-CN" sz="3200" b="1" dirty="0"/>
          </a:p>
          <a:p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我们</a:t>
            </a:r>
            <a:r>
              <a:rPr lang="zh-CN" altLang="zh-CN" sz="4000" b="1" dirty="0">
                <a:solidFill>
                  <a:schemeClr val="accent1">
                    <a:lumMod val="75000"/>
                  </a:schemeClr>
                </a:solidFill>
              </a:rPr>
              <a:t>一起大闯关</a:t>
            </a:r>
            <a:endParaRPr lang="en-US" altLang="zh-CN" sz="4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zh-CN" sz="3200" b="1" dirty="0"/>
          </a:p>
          <a:p>
            <a:endParaRPr lang="en-US" altLang="zh-CN" sz="3200" b="1" dirty="0"/>
          </a:p>
          <a:p>
            <a:endParaRPr lang="en-US" altLang="zh-CN" sz="3200" b="1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4DA3FBDA-0F09-4481-9CA1-AADA819E6538}"/>
              </a:ext>
            </a:extLst>
          </p:cNvPr>
          <p:cNvSpPr/>
          <p:nvPr/>
        </p:nvSpPr>
        <p:spPr>
          <a:xfrm>
            <a:off x="7671252" y="5491588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</a:t>
            </a:r>
          </a:p>
        </p:txBody>
      </p:sp>
    </p:spTree>
    <p:extLst>
      <p:ext uri="{BB962C8B-B14F-4D97-AF65-F5344CB8AC3E}">
        <p14:creationId xmlns:p14="http://schemas.microsoft.com/office/powerpoint/2010/main" xmlns="" val="3832334812"/>
      </p:ext>
    </p:extLst>
  </p:cSld>
  <p:clrMapOvr>
    <a:masterClrMapping/>
  </p:clrMapOvr>
  <p:transition spd="slow" advClick="0" advTm="1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EA47148-01DD-46F2-8ABE-BEC652A15915}"/>
              </a:ext>
            </a:extLst>
          </p:cNvPr>
          <p:cNvSpPr txBox="1"/>
          <p:nvPr/>
        </p:nvSpPr>
        <p:spPr>
          <a:xfrm>
            <a:off x="2118285" y="1878302"/>
            <a:ext cx="340830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/>
              <a:t>           </a:t>
            </a:r>
            <a:endParaRPr lang="en-US" altLang="zh-CN" sz="3200" b="1" dirty="0"/>
          </a:p>
          <a:p>
            <a:endParaRPr lang="en-US" altLang="zh-CN" sz="3200" b="1" dirty="0"/>
          </a:p>
          <a:p>
            <a:r>
              <a:rPr lang="zh-CN" altLang="en-US" sz="3200" b="1" dirty="0"/>
              <a:t>       </a:t>
            </a:r>
            <a:r>
              <a:rPr lang="zh-CN" altLang="en-US" sz="4000" b="1" dirty="0">
                <a:solidFill>
                  <a:schemeClr val="accent1">
                    <a:lumMod val="75000"/>
                  </a:schemeClr>
                </a:solidFill>
              </a:rPr>
              <a:t>勇闯第一关</a:t>
            </a:r>
            <a:endParaRPr lang="en-US" altLang="zh-CN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75AE1D8-60C1-443F-A508-2C0575220EEA}"/>
              </a:ext>
            </a:extLst>
          </p:cNvPr>
          <p:cNvSpPr/>
          <p:nvPr/>
        </p:nvSpPr>
        <p:spPr>
          <a:xfrm>
            <a:off x="7567310" y="5522585"/>
            <a:ext cx="2661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（字幕</a:t>
            </a:r>
            <a:r>
              <a:rPr lang="en-US" altLang="zh-CN" dirty="0"/>
              <a:t>+</a:t>
            </a:r>
            <a:r>
              <a:rPr lang="zh-CN" altLang="en-US" dirty="0"/>
              <a:t>小酷熊画外音） </a:t>
            </a:r>
          </a:p>
        </p:txBody>
      </p:sp>
    </p:spTree>
    <p:extLst>
      <p:ext uri="{BB962C8B-B14F-4D97-AF65-F5344CB8AC3E}">
        <p14:creationId xmlns:p14="http://schemas.microsoft.com/office/powerpoint/2010/main" xmlns="" val="3092288911"/>
      </p:ext>
    </p:extLst>
  </p:cSld>
  <p:clrMapOvr>
    <a:masterClrMapping/>
  </p:clrMapOvr>
  <p:transition spd="slow" advClick="0" advTm="1000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水彩风通用公司汇报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400" dirty="0" smtClean="0"/>
        </a:defPPr>
      </a:lstStyle>
    </a:txDef>
  </a:objectDefaults>
  <a:extraClrSchemeLst/>
</a:theme>
</file>

<file path=ppt/theme/theme1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776</Words>
  <Application>Microsoft Office PowerPoint</Application>
  <PresentationFormat>自定义</PresentationFormat>
  <Paragraphs>135</Paragraphs>
  <Slides>31</Slides>
  <Notes>29</Notes>
  <HiddenSlides>0</HiddenSlides>
  <MMClips>0</MMClips>
  <ScaleCrop>false</ScaleCrop>
  <HeadingPairs>
    <vt:vector size="4" baseType="variant">
      <vt:variant>
        <vt:lpstr>主题</vt:lpstr>
      </vt:variant>
      <vt:variant>
        <vt:i4>11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9_Office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水彩风通用公司汇报PPT模板</dc:title>
  <dc:creator>lzj</dc:creator>
  <cp:lastModifiedBy>cwf</cp:lastModifiedBy>
  <cp:revision>1114</cp:revision>
  <dcterms:created xsi:type="dcterms:W3CDTF">2015-12-01T09:06:39Z</dcterms:created>
  <dcterms:modified xsi:type="dcterms:W3CDTF">2020-02-13T04:10:15Z</dcterms:modified>
</cp:coreProperties>
</file>